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4" r:id="rId4"/>
    <p:sldId id="285" r:id="rId5"/>
    <p:sldId id="286" r:id="rId6"/>
    <p:sldId id="287" r:id="rId7"/>
    <p:sldId id="295" r:id="rId8"/>
    <p:sldId id="288" r:id="rId9"/>
    <p:sldId id="289" r:id="rId10"/>
    <p:sldId id="291" r:id="rId11"/>
    <p:sldId id="292" r:id="rId12"/>
    <p:sldId id="290" r:id="rId13"/>
    <p:sldId id="293" r:id="rId14"/>
    <p:sldId id="294" r:id="rId15"/>
    <p:sldId id="296" r:id="rId16"/>
    <p:sldId id="265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05" autoAdjust="0"/>
  </p:normalViewPr>
  <p:slideViewPr>
    <p:cSldViewPr>
      <p:cViewPr varScale="1">
        <p:scale>
          <a:sx n="107" d="100"/>
          <a:sy n="107" d="100"/>
        </p:scale>
        <p:origin x="108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Command Pattern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(receiver [light])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void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urnOn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System.Debug.WriteLine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(“Light is on”);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urnOff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System.Debug.WriteLine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(“Light is off”);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116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</a:t>
            </a:r>
            <a:r>
              <a:rPr lang="en-US" sz="3600" dirty="0" err="1" smtClean="0"/>
              <a:t>ConcreteCommand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16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private Light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(Light L)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L; 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execute()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myLight.turnOn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 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private Light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(Light L)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L; 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void execute()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myLight.turnOff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64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(receiver [fan])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80772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Fan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void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startRotate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System.Debug.WriteLine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(“Fan is rotating”);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topRotate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System.Debug.WriteLine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(“Fan is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 rotating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”);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188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</a:t>
            </a:r>
            <a:r>
              <a:rPr lang="en-US" sz="3600" dirty="0" err="1" smtClean="0"/>
              <a:t>ConcreteCommand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16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private Fan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(Fan F)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F; 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void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execute()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myFan.startRotate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 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private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(Fan F)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F;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public void execute()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myFan.stopRotate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27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(client)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TestCommand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static void Main (String[]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Light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Light ();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LightOnCommand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LightOnCommand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(light);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LightOffCommand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LightOffCommand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(light);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remoteSwitch1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lightOff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remoteSwitch1.on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remoteSwitch1.off ();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16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Fan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Fan();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(fan);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FanOffCommand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(fan);</a:t>
            </a:r>
            <a:endParaRPr lang="en-US" sz="16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remoteSwitch2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new 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fanOn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fanOff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remoteSwitch2.on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remoteSwitch2.off ();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445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Main Concepts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It decouples an object making a request, from the one that knows how to perform it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command requester only needs to know how to issue it, it doesn’t need to know how to perform it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Command object is at the center of this decoupling and encapsulates a receiver with an action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 invoker makes a request of a Command object by calling its execute() method, which invokes those actions on the receiver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77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Hyder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Shahriar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. “Command Design Pattern”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Intent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Encapsulates a request as an object, thereby letting you parameterize other objects with different requests, queue or log request, and support undoable operations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Command Pattern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An object is used to represent and encapsulate all the information needed to call a method at a later time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This information includes the method name, the object that owns the method, and the values for the method parameters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Three fundamental Command Pattern terms: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Client</a:t>
            </a:r>
            <a:r>
              <a:rPr lang="en-US" dirty="0" smtClean="0">
                <a:solidFill>
                  <a:schemeClr val="tx1"/>
                </a:solidFill>
              </a:rPr>
              <a:t> : instantiates the </a:t>
            </a:r>
            <a:r>
              <a:rPr lang="en-US" dirty="0" smtClean="0">
                <a:solidFill>
                  <a:schemeClr val="accent1"/>
                </a:solidFill>
              </a:rPr>
              <a:t>Command Object </a:t>
            </a:r>
            <a:r>
              <a:rPr lang="en-US" dirty="0" smtClean="0">
                <a:solidFill>
                  <a:schemeClr val="tx1"/>
                </a:solidFill>
              </a:rPr>
              <a:t>and provides information to call the method at a later time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Invoker</a:t>
            </a:r>
            <a:r>
              <a:rPr lang="en-US" dirty="0" smtClean="0">
                <a:solidFill>
                  <a:schemeClr val="tx1"/>
                </a:solidFill>
              </a:rPr>
              <a:t> : decides which method should be called (Executes the commands possibly at a later time)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>
                <a:solidFill>
                  <a:schemeClr val="tx1"/>
                </a:solidFill>
              </a:rPr>
              <a:t> : an instance of the class that contains the method’s code (the object the command should affect)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49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Class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14478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1"/>
            <a:endCxn id="5" idx="3"/>
          </p:cNvCxnSpPr>
          <p:nvPr/>
        </p:nvCxnSpPr>
        <p:spPr>
          <a:xfrm>
            <a:off x="838200" y="19050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20802" y="153566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505200" y="14478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/>
          <p:cNvCxnSpPr>
            <a:stCxn id="10" idx="1"/>
            <a:endCxn id="10" idx="3"/>
          </p:cNvCxnSpPr>
          <p:nvPr/>
        </p:nvCxnSpPr>
        <p:spPr>
          <a:xfrm>
            <a:off x="3505200" y="19050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200" y="1535668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Invoker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567055" y="1981200"/>
            <a:ext cx="1614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setCommand</a:t>
            </a:r>
            <a:r>
              <a:rPr lang="en-US" dirty="0" smtClean="0"/>
              <a:t> ()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505200" y="32004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/>
          <p:cNvCxnSpPr>
            <a:stCxn id="14" idx="1"/>
            <a:endCxn id="14" idx="3"/>
          </p:cNvCxnSpPr>
          <p:nvPr/>
        </p:nvCxnSpPr>
        <p:spPr>
          <a:xfrm>
            <a:off x="3505200" y="36576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0" y="328826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Receiver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886200" y="37338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action()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172200" y="32004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>
            <a:stCxn id="18" idx="1"/>
            <a:endCxn id="18" idx="3"/>
          </p:cNvCxnSpPr>
          <p:nvPr/>
        </p:nvCxnSpPr>
        <p:spPr>
          <a:xfrm>
            <a:off x="6172200" y="38481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112674" y="3364468"/>
            <a:ext cx="211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ConcreteCommand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728524" y="3849469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execute()</a:t>
            </a:r>
          </a:p>
          <a:p>
            <a:r>
              <a:rPr lang="en-US" dirty="0" smtClean="0"/>
              <a:t>undo ()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172200" y="12192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>
            <a:stCxn id="24" idx="1"/>
            <a:endCxn id="24" idx="3"/>
          </p:cNvCxnSpPr>
          <p:nvPr/>
        </p:nvCxnSpPr>
        <p:spPr>
          <a:xfrm>
            <a:off x="6172200" y="18669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18516" y="1182469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&lt;&lt;interface&gt;&gt;</a:t>
            </a:r>
          </a:p>
          <a:p>
            <a:pPr algn="ctr"/>
            <a:r>
              <a:rPr lang="en-US" b="1" dirty="0" smtClean="0"/>
              <a:t>Command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28524" y="1868269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execute()</a:t>
            </a:r>
          </a:p>
          <a:p>
            <a:r>
              <a:rPr lang="en-US" dirty="0" smtClean="0"/>
              <a:t>undo ()</a:t>
            </a:r>
            <a:endParaRPr lang="en-US" dirty="0"/>
          </a:p>
        </p:txBody>
      </p:sp>
      <p:cxnSp>
        <p:nvCxnSpPr>
          <p:cNvPr id="29" name="Elbow Connector 28"/>
          <p:cNvCxnSpPr>
            <a:stCxn id="5" idx="2"/>
            <a:endCxn id="14" idx="1"/>
          </p:cNvCxnSpPr>
          <p:nvPr/>
        </p:nvCxnSpPr>
        <p:spPr>
          <a:xfrm rot="16200000" flipH="1">
            <a:off x="1962150" y="2114550"/>
            <a:ext cx="1295400" cy="17907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257800" y="1535668"/>
            <a:ext cx="914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8" idx="0"/>
            <a:endCxn id="24" idx="2"/>
          </p:cNvCxnSpPr>
          <p:nvPr/>
        </p:nvCxnSpPr>
        <p:spPr>
          <a:xfrm flipV="1">
            <a:off x="7200900" y="2514600"/>
            <a:ext cx="0" cy="6858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0" idx="1"/>
          </p:cNvCxnSpPr>
          <p:nvPr/>
        </p:nvCxnSpPr>
        <p:spPr>
          <a:xfrm flipH="1">
            <a:off x="5257800" y="3549134"/>
            <a:ext cx="85487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>
            <a:off x="1066800" y="2362200"/>
            <a:ext cx="5105400" cy="1904310"/>
          </a:xfrm>
          <a:prstGeom prst="bentConnector3">
            <a:avLst>
              <a:gd name="adj1" fmla="val 107"/>
            </a:avLst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172200" y="4953000"/>
            <a:ext cx="2057400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Receiver.Action</a:t>
            </a:r>
            <a:r>
              <a:rPr lang="en-US" dirty="0" smtClean="0"/>
              <a:t> ()</a:t>
            </a:r>
            <a:endParaRPr lang="en-US" dirty="0"/>
          </a:p>
        </p:txBody>
      </p:sp>
      <p:cxnSp>
        <p:nvCxnSpPr>
          <p:cNvPr id="48" name="Straight Connector 47"/>
          <p:cNvCxnSpPr>
            <a:stCxn id="18" idx="2"/>
            <a:endCxn id="46" idx="0"/>
          </p:cNvCxnSpPr>
          <p:nvPr/>
        </p:nvCxnSpPr>
        <p:spPr>
          <a:xfrm>
            <a:off x="7200900" y="4495800"/>
            <a:ext cx="0" cy="45720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6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Collaborations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accent1"/>
                </a:solidFill>
              </a:rPr>
              <a:t>Client is responsible for </a:t>
            </a:r>
            <a:r>
              <a:rPr lang="en-US" dirty="0" smtClean="0">
                <a:solidFill>
                  <a:schemeClr val="tx1"/>
                </a:solidFill>
              </a:rPr>
              <a:t>creating a </a:t>
            </a:r>
            <a:r>
              <a:rPr lang="en-US" dirty="0" err="1" smtClean="0">
                <a:solidFill>
                  <a:schemeClr val="accent1"/>
                </a:solidFill>
              </a:rPr>
              <a:t>ConcreteCommand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setting its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>
                <a:solidFill>
                  <a:schemeClr val="tx1"/>
                </a:solidFill>
              </a:rPr>
              <a:t> knows how to perform the work needed to carry out the request.  Any class can act as a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accent1"/>
                </a:solidFill>
              </a:rPr>
              <a:t>Invoker </a:t>
            </a:r>
            <a:r>
              <a:rPr lang="en-US" dirty="0" smtClean="0">
                <a:solidFill>
                  <a:schemeClr val="tx1"/>
                </a:solidFill>
              </a:rPr>
              <a:t>holds a </a:t>
            </a:r>
            <a:r>
              <a:rPr lang="en-US" dirty="0" err="1">
                <a:solidFill>
                  <a:schemeClr val="accent1"/>
                </a:solidFill>
              </a:rPr>
              <a:t>ConcreteCommand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at some point asks the </a:t>
            </a:r>
            <a:r>
              <a:rPr lang="en-US" dirty="0" err="1">
                <a:solidFill>
                  <a:schemeClr val="accent1"/>
                </a:solidFill>
              </a:rPr>
              <a:t>ConcreteCommand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to carry out a request by calling its </a:t>
            </a:r>
            <a:r>
              <a:rPr lang="en-US" dirty="0" smtClean="0">
                <a:solidFill>
                  <a:schemeClr val="accent1"/>
                </a:solidFill>
              </a:rPr>
              <a:t>execute ()</a:t>
            </a:r>
            <a:r>
              <a:rPr lang="en-US" dirty="0" smtClean="0">
                <a:solidFill>
                  <a:schemeClr val="tx1"/>
                </a:solidFill>
              </a:rPr>
              <a:t> method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Command</a:t>
            </a:r>
            <a:r>
              <a:rPr lang="en-US" dirty="0" smtClean="0"/>
              <a:t> declares an interface for all commands</a:t>
            </a:r>
          </a:p>
          <a:p>
            <a:r>
              <a:rPr lang="en-US" dirty="0" smtClean="0"/>
              <a:t>The </a:t>
            </a:r>
            <a:r>
              <a:rPr lang="en-US" dirty="0" err="1" smtClean="0">
                <a:solidFill>
                  <a:schemeClr val="accent1"/>
                </a:solidFill>
              </a:rPr>
              <a:t>ConcreteCommand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defines a binding between an action and a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/>
              <a:t>.  The Invoker makes a request by calling </a:t>
            </a:r>
            <a:r>
              <a:rPr lang="en-US" dirty="0" smtClean="0">
                <a:solidFill>
                  <a:schemeClr val="accent1"/>
                </a:solidFill>
              </a:rPr>
              <a:t>execute</a:t>
            </a:r>
            <a:r>
              <a:rPr lang="en-US" dirty="0" smtClean="0"/>
              <a:t> () and the </a:t>
            </a:r>
            <a:r>
              <a:rPr lang="en-US" dirty="0" err="1" smtClean="0">
                <a:solidFill>
                  <a:schemeClr val="accent1"/>
                </a:solidFill>
              </a:rPr>
              <a:t>ConcreteCommand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carries it out by calling one or more actions on the </a:t>
            </a:r>
            <a:r>
              <a:rPr lang="en-US" dirty="0" smtClean="0">
                <a:solidFill>
                  <a:schemeClr val="accent1"/>
                </a:solidFill>
              </a:rPr>
              <a:t>Receiver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5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Sequence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371600" y="2209800"/>
            <a:ext cx="0" cy="381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62000" y="1752600"/>
            <a:ext cx="1255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 Receiver</a:t>
            </a:r>
            <a:endParaRPr lang="en-US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971800" y="2209800"/>
            <a:ext cx="0" cy="381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62200" y="1752600"/>
            <a:ext cx="999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 Client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248400" y="2209800"/>
            <a:ext cx="0" cy="381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38800" y="1752600"/>
            <a:ext cx="1435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 Command</a:t>
            </a:r>
            <a:endParaRPr lang="en-US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696200" y="2209800"/>
            <a:ext cx="0" cy="381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86600" y="1752600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An Invoker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124200" y="2438400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ew Command (Receiver)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971800" y="2971800"/>
            <a:ext cx="32766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971800" y="3810000"/>
            <a:ext cx="47244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248400" y="4724400"/>
            <a:ext cx="14478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1389768" y="5715000"/>
            <a:ext cx="485863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124200" y="3276600"/>
            <a:ext cx="2807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StoreCommand</a:t>
            </a:r>
            <a:r>
              <a:rPr lang="en-US" dirty="0" smtClean="0"/>
              <a:t> (Command)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477000" y="4191000"/>
            <a:ext cx="1140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 ()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071361" y="5181600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 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14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Class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14478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1"/>
            <a:endCxn id="5" idx="3"/>
          </p:cNvCxnSpPr>
          <p:nvPr/>
        </p:nvCxnSpPr>
        <p:spPr>
          <a:xfrm>
            <a:off x="838200" y="19050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20802" y="153566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505200" y="14478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/>
          <p:cNvCxnSpPr>
            <a:stCxn id="10" idx="1"/>
            <a:endCxn id="10" idx="3"/>
          </p:cNvCxnSpPr>
          <p:nvPr/>
        </p:nvCxnSpPr>
        <p:spPr>
          <a:xfrm>
            <a:off x="3505200" y="19050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200" y="1371600"/>
            <a:ext cx="9509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/>
              <a:t>Switch</a:t>
            </a:r>
          </a:p>
          <a:p>
            <a:pPr algn="ctr"/>
            <a:r>
              <a:rPr lang="en-US" sz="1600" dirty="0" smtClean="0"/>
              <a:t>(invoker)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581400" y="1828800"/>
            <a:ext cx="559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on()</a:t>
            </a:r>
          </a:p>
          <a:p>
            <a:r>
              <a:rPr lang="en-US" sz="1600" dirty="0"/>
              <a:t>o</a:t>
            </a:r>
            <a:r>
              <a:rPr lang="en-US" sz="1600" dirty="0" smtClean="0"/>
              <a:t>ff()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3505200" y="3200400"/>
            <a:ext cx="1752600" cy="914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Connector 14"/>
          <p:cNvCxnSpPr>
            <a:stCxn id="14" idx="1"/>
            <a:endCxn id="14" idx="3"/>
          </p:cNvCxnSpPr>
          <p:nvPr/>
        </p:nvCxnSpPr>
        <p:spPr>
          <a:xfrm>
            <a:off x="3505200" y="3657600"/>
            <a:ext cx="1752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0" y="3124200"/>
            <a:ext cx="1053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/>
              <a:t>Light</a:t>
            </a:r>
          </a:p>
          <a:p>
            <a:pPr algn="ctr"/>
            <a:r>
              <a:rPr lang="en-US" sz="1600" dirty="0" smtClean="0"/>
              <a:t>(Receiver)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3581400"/>
            <a:ext cx="9359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turnOn</a:t>
            </a:r>
            <a:r>
              <a:rPr lang="en-US" sz="1600" dirty="0" smtClean="0"/>
              <a:t>()</a:t>
            </a:r>
          </a:p>
          <a:p>
            <a:r>
              <a:rPr lang="en-US" sz="1600" dirty="0" err="1" smtClean="0"/>
              <a:t>turnOff</a:t>
            </a:r>
            <a:r>
              <a:rPr lang="en-US" sz="1600" dirty="0" smtClean="0"/>
              <a:t>()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6172200" y="32004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>
            <a:stCxn id="18" idx="1"/>
            <a:endCxn id="18" idx="3"/>
          </p:cNvCxnSpPr>
          <p:nvPr/>
        </p:nvCxnSpPr>
        <p:spPr>
          <a:xfrm>
            <a:off x="6172200" y="38481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112674" y="3364468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LightOnCommand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728524" y="3849469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execute()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72200" y="12192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>
            <a:stCxn id="24" idx="1"/>
            <a:endCxn id="24" idx="3"/>
          </p:cNvCxnSpPr>
          <p:nvPr/>
        </p:nvCxnSpPr>
        <p:spPr>
          <a:xfrm>
            <a:off x="6172200" y="186690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18516" y="1182469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&lt;&lt;interface&gt;&gt;</a:t>
            </a:r>
          </a:p>
          <a:p>
            <a:pPr algn="ctr"/>
            <a:r>
              <a:rPr lang="en-US" b="1" dirty="0" smtClean="0"/>
              <a:t>Command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28524" y="1868269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execute()</a:t>
            </a:r>
          </a:p>
        </p:txBody>
      </p:sp>
      <p:cxnSp>
        <p:nvCxnSpPr>
          <p:cNvPr id="29" name="Elbow Connector 28"/>
          <p:cNvCxnSpPr>
            <a:stCxn id="5" idx="2"/>
            <a:endCxn id="14" idx="1"/>
          </p:cNvCxnSpPr>
          <p:nvPr/>
        </p:nvCxnSpPr>
        <p:spPr>
          <a:xfrm rot="16200000" flipH="1">
            <a:off x="1962150" y="2114550"/>
            <a:ext cx="1295400" cy="17907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257800" y="1535668"/>
            <a:ext cx="914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8" idx="0"/>
            <a:endCxn id="24" idx="2"/>
          </p:cNvCxnSpPr>
          <p:nvPr/>
        </p:nvCxnSpPr>
        <p:spPr>
          <a:xfrm flipV="1">
            <a:off x="7200900" y="2514600"/>
            <a:ext cx="0" cy="6858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0" idx="1"/>
          </p:cNvCxnSpPr>
          <p:nvPr/>
        </p:nvCxnSpPr>
        <p:spPr>
          <a:xfrm flipH="1">
            <a:off x="5257800" y="3549134"/>
            <a:ext cx="85487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>
            <a:off x="1066800" y="2362200"/>
            <a:ext cx="5105400" cy="1904310"/>
          </a:xfrm>
          <a:prstGeom prst="bentConnector3">
            <a:avLst>
              <a:gd name="adj1" fmla="val 107"/>
            </a:avLst>
          </a:prstGeom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90600" y="1981200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(Application)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172200" y="4953000"/>
            <a:ext cx="2057400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myLight.turnOn</a:t>
            </a:r>
            <a:r>
              <a:rPr lang="en-US" dirty="0" smtClean="0"/>
              <a:t>()</a:t>
            </a:r>
            <a:endParaRPr lang="en-US" dirty="0"/>
          </a:p>
        </p:txBody>
      </p:sp>
      <p:cxnSp>
        <p:nvCxnSpPr>
          <p:cNvPr id="31" name="Straight Connector 30"/>
          <p:cNvCxnSpPr>
            <a:endCxn id="30" idx="0"/>
          </p:cNvCxnSpPr>
          <p:nvPr/>
        </p:nvCxnSpPr>
        <p:spPr>
          <a:xfrm>
            <a:off x="7200900" y="4495800"/>
            <a:ext cx="0" cy="45720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(Command)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interface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endParaRPr lang="en-US" sz="2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void execute ();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98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(invoke)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endParaRPr lang="en-US" sz="20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private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private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offCommand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RemoteSwitch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Up,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Down)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Up;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offCommand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Down;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void on () {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onCommand.execute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 }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public void off () { </a:t>
            </a:r>
            <a:r>
              <a:rPr lang="en-US" sz="20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offCommand.execute</a:t>
            </a: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();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778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581</TotalTime>
  <Words>835</Words>
  <Application>Microsoft Office PowerPoint</Application>
  <PresentationFormat>On-screen Show (4:3)</PresentationFormat>
  <Paragraphs>176</Paragraphs>
  <Slides>17</Slides>
  <Notes>0</Notes>
  <HiddenSlides>6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Consolas</vt:lpstr>
      <vt:lpstr>Impact</vt:lpstr>
      <vt:lpstr>Times New Roman</vt:lpstr>
      <vt:lpstr>Wingdings</vt:lpstr>
      <vt:lpstr>Newsprint</vt:lpstr>
      <vt:lpstr>Command Pattern</vt:lpstr>
      <vt:lpstr>Intent</vt:lpstr>
      <vt:lpstr>Command Pattern</vt:lpstr>
      <vt:lpstr>Class Diagram</vt:lpstr>
      <vt:lpstr>Collaborations</vt:lpstr>
      <vt:lpstr>Sequence Diagram</vt:lpstr>
      <vt:lpstr>Class Diagram</vt:lpstr>
      <vt:lpstr>Implementation (Command)</vt:lpstr>
      <vt:lpstr>Implementation (invoke)</vt:lpstr>
      <vt:lpstr>Implementation (receiver [light])</vt:lpstr>
      <vt:lpstr>Implementation (ConcreteCommand)</vt:lpstr>
      <vt:lpstr>Implementation (receiver [fan])</vt:lpstr>
      <vt:lpstr>Implementation (ConcreteCommand)</vt:lpstr>
      <vt:lpstr>Implementation (client)</vt:lpstr>
      <vt:lpstr>Main Concepts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69</cp:revision>
  <dcterms:created xsi:type="dcterms:W3CDTF">2014-08-25T00:37:45Z</dcterms:created>
  <dcterms:modified xsi:type="dcterms:W3CDTF">2018-01-18T17:38:33Z</dcterms:modified>
</cp:coreProperties>
</file>